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3F2F3F0-CDFE-4A0F-8E48-C1FE0B56405B}">
  <a:tblStyle styleId="{83F2F3F0-CDFE-4A0F-8E48-C1FE0B564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ce8208144b33e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cce8208144b33e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e9bef78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e9bef78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cce8208144b33e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cce8208144b33e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4c6f9f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c4c6f9f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cce8208144b33e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cce8208144b33e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9bef78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e9bef78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cce8208144b33e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cce8208144b33e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cce8208144b33e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cce8208144b33e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cce8208144b33e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cce8208144b33e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e9bef78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e9bef78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cce8208144b33e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cce8208144b33e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ce8208144b33e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cce8208144b33e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ce8208144b33e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cce8208144b33e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e9bef7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e9bef7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e9bef7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e9bef7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9.jp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TaiQkoVPNBnfE2EltPwX-XdXYSnqbdu/view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aW3ltbkUxajg1G-C41at1_xaCUE2u16M/view" TargetMode="External"/><Relationship Id="rId7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90525" y="1953500"/>
            <a:ext cx="82221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ENTREGA 1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90525" y="2789305"/>
            <a:ext cx="8222100" cy="2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 de Gestión de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Oscar Rubio García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 Jiménez Cazorla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Óscar Jiménez Fernández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13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Navegación (Web) - Organizador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48968" l="0" r="28073" t="-808"/>
          <a:stretch/>
        </p:blipFill>
        <p:spPr>
          <a:xfrm>
            <a:off x="1154425" y="1670975"/>
            <a:ext cx="6675124" cy="34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13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Navegación (Web) - Proveedor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52890"/>
          <a:stretch/>
        </p:blipFill>
        <p:spPr>
          <a:xfrm>
            <a:off x="729450" y="1670974"/>
            <a:ext cx="7688698" cy="33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de papel - Móvil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2061800"/>
            <a:ext cx="2980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Realizados primero </a:t>
            </a:r>
            <a:r>
              <a:rPr lang="es"/>
              <a:t>abstractamente</a:t>
            </a:r>
            <a:r>
              <a:rPr lang="es"/>
              <a:t>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r>
              <a:rPr lang="es"/>
              <a:t>después</a:t>
            </a:r>
            <a:r>
              <a:rPr lang="es"/>
              <a:t> con un nivel más detallado.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4036" l="10335" r="27136" t="11347"/>
          <a:stretch/>
        </p:blipFill>
        <p:spPr>
          <a:xfrm>
            <a:off x="4929825" y="691575"/>
            <a:ext cx="2142998" cy="163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4855" l="7271" r="25892" t="3703"/>
          <a:stretch/>
        </p:blipFill>
        <p:spPr>
          <a:xfrm>
            <a:off x="6324500" y="917500"/>
            <a:ext cx="2119930" cy="1631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4"/>
          <p:cNvGrpSpPr/>
          <p:nvPr/>
        </p:nvGrpSpPr>
        <p:grpSpPr>
          <a:xfrm>
            <a:off x="7795075" y="538825"/>
            <a:ext cx="557700" cy="535200"/>
            <a:chOff x="6708350" y="817625"/>
            <a:chExt cx="557700" cy="535200"/>
          </a:xfrm>
        </p:grpSpPr>
        <p:sp>
          <p:nvSpPr>
            <p:cNvPr id="163" name="Google Shape;163;p24"/>
            <p:cNvSpPr/>
            <p:nvPr/>
          </p:nvSpPr>
          <p:spPr>
            <a:xfrm>
              <a:off x="6708350" y="817625"/>
              <a:ext cx="557700" cy="5352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 txBox="1"/>
            <p:nvPr/>
          </p:nvSpPr>
          <p:spPr>
            <a:xfrm>
              <a:off x="6771050" y="817625"/>
              <a:ext cx="432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425" y="3249325"/>
            <a:ext cx="1065274" cy="1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976" y="3249324"/>
            <a:ext cx="1134074" cy="18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326" y="3249325"/>
            <a:ext cx="1105617" cy="18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59725" y="3089125"/>
            <a:ext cx="43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6700" y="3258985"/>
            <a:ext cx="1065274" cy="184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6150664" y="2227687"/>
            <a:ext cx="2467600" cy="3287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5289700" y="2924750"/>
            <a:ext cx="557700" cy="535200"/>
            <a:chOff x="1825500" y="3419375"/>
            <a:chExt cx="557700" cy="535200"/>
          </a:xfrm>
        </p:grpSpPr>
        <p:sp>
          <p:nvSpPr>
            <p:cNvPr id="172" name="Google Shape;172;p24"/>
            <p:cNvSpPr/>
            <p:nvPr/>
          </p:nvSpPr>
          <p:spPr>
            <a:xfrm>
              <a:off x="1825500" y="3419375"/>
              <a:ext cx="557700" cy="5352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 txBox="1"/>
            <p:nvPr/>
          </p:nvSpPr>
          <p:spPr>
            <a:xfrm>
              <a:off x="1888200" y="3419375"/>
              <a:ext cx="432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de papel 2 - </a:t>
            </a:r>
            <a:r>
              <a:rPr lang="es"/>
              <a:t>Versión</a:t>
            </a:r>
            <a:r>
              <a:rPr lang="es"/>
              <a:t> Escritorio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" y="2300425"/>
            <a:ext cx="2972073" cy="202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238" y="2571750"/>
            <a:ext cx="2972073" cy="202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042335" y="2349538"/>
            <a:ext cx="2117177" cy="318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JustInMind (Móvil)</a:t>
            </a:r>
            <a:endParaRPr/>
          </a:p>
        </p:txBody>
      </p:sp>
      <p:pic>
        <p:nvPicPr>
          <p:cNvPr id="187" name="Google Shape;187;p26" title="video prototipo organizado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200" y="1653725"/>
            <a:ext cx="1676849" cy="34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25" y="1772150"/>
            <a:ext cx="5945702" cy="33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 title="Video Prototipo organizador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7350" y="938625"/>
            <a:ext cx="1871999" cy="38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JustInMind (Web)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10204" l="0" r="30458" t="9756"/>
          <a:stretch/>
        </p:blipFill>
        <p:spPr>
          <a:xfrm>
            <a:off x="1800" y="2059600"/>
            <a:ext cx="4572000" cy="28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17972" l="0" r="30182" t="8155"/>
          <a:stretch/>
        </p:blipFill>
        <p:spPr>
          <a:xfrm>
            <a:off x="4573800" y="2059600"/>
            <a:ext cx="4572000" cy="28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ctrTitle"/>
          </p:nvPr>
        </p:nvSpPr>
        <p:spPr>
          <a:xfrm>
            <a:off x="2693775" y="1671000"/>
            <a:ext cx="36156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Gracias por la atención.</a:t>
            </a:r>
            <a:endParaRPr b="0" sz="2400"/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390525" y="2789105"/>
            <a:ext cx="8222100" cy="2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 de Gestión de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Oscar Rubio García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Miguel Jiménez Cazorla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Oscar Jiménez Fernández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Progreso en el diseño de la plataforma de </a:t>
            </a:r>
            <a:r>
              <a:rPr lang="es"/>
              <a:t>gestión</a:t>
            </a:r>
            <a:r>
              <a:rPr lang="es"/>
              <a:t> de eventos.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Plataforma centrada en facilitar la </a:t>
            </a:r>
            <a:r>
              <a:rPr lang="es"/>
              <a:t>comunicación</a:t>
            </a:r>
            <a:r>
              <a:rPr lang="es"/>
              <a:t> entre proveedores de servicios y organizadores de eventos.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750" y="264275"/>
            <a:ext cx="2026725" cy="20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Entregas - 1era Entrega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principal de la entrega: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Elaborar el diseño de la arquitectura de la información de la aplicación, estructura y prototipo de baja fidelidad, tanto para la versión web como para la versión móvil de la aplicación.</a:t>
            </a:r>
            <a:endParaRPr/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1386650" y="319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{83F2F3F0-CDFE-4A0F-8E48-C1FE0B56405B}</a:tableStyleId>
              </a:tblPr>
              <a:tblGrid>
                <a:gridCol w="1079775"/>
                <a:gridCol w="5152675"/>
              </a:tblGrid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Iteración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Objetivo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80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</a:t>
                      </a:r>
                      <a:endParaRPr sz="11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Descripción del análisis de la AI del sistema, descripción de tareas empleando un diagrama HTA, descripción del contenido de la información empleando un diagrama de conceptos y mapa de flujo para cada una de las versiones.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5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2</a:t>
                      </a:r>
                      <a:endParaRPr sz="11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Realización de bocetos de IU de baja fidelidad en papel y en versión ejecutable empleando justinmind.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650" y="108600"/>
            <a:ext cx="1554275" cy="23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Entregas - 2nda Entrega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principal de la entrega: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Mejora de la calidad y detalle de los modelos y conceptos descritos en la primera entrega. Se realizará una revisión de todos los conceptos de la primera entrega mejorando o incorporando conceptos más complejos al sistema.</a:t>
            </a:r>
            <a:endParaRPr/>
          </a:p>
        </p:txBody>
      </p:sp>
      <p:graphicFrame>
        <p:nvGraphicFramePr>
          <p:cNvPr id="109" name="Google Shape;109;p16"/>
          <p:cNvGraphicFramePr/>
          <p:nvPr/>
        </p:nvGraphicFramePr>
        <p:xfrm>
          <a:off x="1440075" y="33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{83F2F3F0-CDFE-4A0F-8E48-C1FE0B56405B}</a:tableStyleId>
              </a:tblPr>
              <a:tblGrid>
                <a:gridCol w="1076325"/>
                <a:gridCol w="5191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Iteración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Objetivo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</a:t>
                      </a:r>
                      <a:endParaRPr sz="11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Detallado del análisis de la AI del sistema, incorporación de nuevos componentes y refinado del diagrama HTA, actualizacion de modelos conceptuales realizados, creación de wireflows de alto nivel, creación o actualización de bocetos en papel y digitalizados, creación de prototipo del sistema.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2</a:t>
                      </a:r>
                      <a:endParaRPr sz="11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Revisión de conceptos detallados en la primera entrega asegurándose del cumplimiento de requisitos funcionales y de calidad.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450" y="252325"/>
            <a:ext cx="2073700" cy="2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de AI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891850"/>
            <a:ext cx="76887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Organización: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Esquema ambiguo por temas, en la organización de servicios por categoría.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Esquema exacto alfabético, dentro de las categorías.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Estructura posible a ser reorganizada mediante filtros por parte del usuario.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Generalmente estructura basada en registros.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Navegación: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Globales - el icono principal de la app.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Específicos - mapas de navegación.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Locales - durante la exploración de servicios.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Búsqueda: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Soporte de búsqueda de elementos conocidos.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Soporte de búsqueda exploratoria.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Soporte de búsqueda integral.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Etiquetas: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Intuitivas y ya conocidas, funciones simples (+) y (x)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75" y="869900"/>
            <a:ext cx="1670224" cy="165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7650" y="115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HTA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38" y="1585125"/>
            <a:ext cx="7257924" cy="34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7650" y="116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conceptual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50" y="1224875"/>
            <a:ext cx="6498500" cy="39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13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Navegación (Móvil) - Proveedor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11174" r="0" t="55058"/>
          <a:stretch/>
        </p:blipFill>
        <p:spPr>
          <a:xfrm>
            <a:off x="729450" y="1670975"/>
            <a:ext cx="7688699" cy="32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13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Navegación (Móvil) - Organizador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50005" l="0" r="0" t="0"/>
          <a:stretch/>
        </p:blipFill>
        <p:spPr>
          <a:xfrm>
            <a:off x="361850" y="1670975"/>
            <a:ext cx="8423901" cy="32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